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9" r:id="rId2"/>
    <p:sldId id="280" r:id="rId3"/>
    <p:sldId id="281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D7CEF-E697-4F8B-9418-8FAE7A4C9746}" type="datetimeFigureOut">
              <a:rPr lang="it-IT" smtClean="0"/>
              <a:pPr/>
              <a:t>20/03/2016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EEC751-B7E2-48C3-A2A6-02D670301C67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52"/>
          <p:cNvSpPr txBox="1">
            <a:spLocks noGrp="1" noChangeArrowheads="1"/>
          </p:cNvSpPr>
          <p:nvPr/>
        </p:nvSpPr>
        <p:spPr bwMode="auto">
          <a:xfrm>
            <a:off x="3884613" y="8685213"/>
            <a:ext cx="2898775" cy="384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Clr>
                <a:srgbClr val="000000"/>
              </a:buClr>
              <a:buSzPct val="45000"/>
              <a:buFont typeface="StarSymbol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A4E5CA43-85D5-4C6A-AA0F-8D5A11660019}" type="slidenum">
              <a:rPr lang="en-GB" sz="1200">
                <a:solidFill>
                  <a:srgbClr val="000000"/>
                </a:solidFill>
                <a:latin typeface="Times New Roman" pitchFamily="18" charset="0"/>
              </a:rPr>
              <a:pPr algn="r">
                <a:buClr>
                  <a:srgbClr val="000000"/>
                </a:buClr>
                <a:buSzPct val="45000"/>
                <a:buFont typeface="StarSymbol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</a:t>
            </a:fld>
            <a:endParaRPr lang="en-GB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5088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6882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7000"/>
              </a:lnSpc>
              <a:buClr>
                <a:srgbClr val="FFFFFF"/>
              </a:buClr>
              <a:buSzPct val="100000"/>
              <a:buFont typeface="Arial" pitchFamily="34" charset="0"/>
              <a:buNone/>
            </a:pPr>
            <a:endParaRPr lang="it-IT"/>
          </a:p>
        </p:txBody>
      </p:sp>
      <p:sp>
        <p:nvSpPr>
          <p:cNvPr id="250884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14963" cy="4114800"/>
          </a:xfrm>
          <a:noFill/>
          <a:ln/>
        </p:spPr>
        <p:txBody>
          <a:bodyPr wrap="none" anchor="ctr"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52"/>
          <p:cNvSpPr txBox="1">
            <a:spLocks noGrp="1" noChangeArrowheads="1"/>
          </p:cNvSpPr>
          <p:nvPr/>
        </p:nvSpPr>
        <p:spPr bwMode="auto">
          <a:xfrm>
            <a:off x="3884613" y="8685213"/>
            <a:ext cx="2898775" cy="384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Clr>
                <a:srgbClr val="000000"/>
              </a:buClr>
              <a:buSzPct val="45000"/>
              <a:buFont typeface="StarSymbol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FFF68BD9-650C-4E07-AEAE-311F124FDDBC}" type="slidenum">
              <a:rPr lang="en-GB" sz="1200">
                <a:solidFill>
                  <a:srgbClr val="000000"/>
                </a:solidFill>
                <a:latin typeface="Times New Roman" pitchFamily="18" charset="0"/>
              </a:rPr>
              <a:pPr algn="r">
                <a:buClr>
                  <a:srgbClr val="000000"/>
                </a:buClr>
                <a:buSzPct val="45000"/>
                <a:buFont typeface="StarSymbol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</a:t>
            </a:fld>
            <a:endParaRPr lang="en-GB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5190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6882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7000"/>
              </a:lnSpc>
              <a:buClr>
                <a:srgbClr val="FFFFFF"/>
              </a:buClr>
              <a:buSzPct val="100000"/>
              <a:buFont typeface="Arial" pitchFamily="34" charset="0"/>
              <a:buNone/>
            </a:pPr>
            <a:endParaRPr lang="it-IT"/>
          </a:p>
        </p:txBody>
      </p:sp>
      <p:sp>
        <p:nvSpPr>
          <p:cNvPr id="25190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14963" cy="4114800"/>
          </a:xfrm>
          <a:noFill/>
          <a:ln/>
        </p:spPr>
        <p:txBody>
          <a:bodyPr wrap="none" anchor="ctr"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52"/>
          <p:cNvSpPr txBox="1">
            <a:spLocks noGrp="1" noChangeArrowheads="1"/>
          </p:cNvSpPr>
          <p:nvPr/>
        </p:nvSpPr>
        <p:spPr bwMode="auto">
          <a:xfrm>
            <a:off x="3884613" y="8685213"/>
            <a:ext cx="2898775" cy="384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Clr>
                <a:srgbClr val="000000"/>
              </a:buClr>
              <a:buSzPct val="45000"/>
              <a:buFont typeface="StarSymbol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BFFFFFBC-2C48-4EEE-B0AB-EE7D2DD87B66}" type="slidenum">
              <a:rPr lang="en-GB" sz="1200">
                <a:solidFill>
                  <a:srgbClr val="000000"/>
                </a:solidFill>
                <a:latin typeface="Times New Roman" pitchFamily="18" charset="0"/>
              </a:rPr>
              <a:pPr algn="r">
                <a:buClr>
                  <a:srgbClr val="000000"/>
                </a:buClr>
                <a:buSzPct val="45000"/>
                <a:buFont typeface="StarSymbol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</a:t>
            </a:fld>
            <a:endParaRPr lang="en-GB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5293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6882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7000"/>
              </a:lnSpc>
              <a:buClr>
                <a:srgbClr val="FFFFFF"/>
              </a:buClr>
              <a:buSzPct val="100000"/>
              <a:buFont typeface="Arial" pitchFamily="34" charset="0"/>
              <a:buNone/>
            </a:pPr>
            <a:endParaRPr lang="it-IT"/>
          </a:p>
        </p:txBody>
      </p:sp>
      <p:sp>
        <p:nvSpPr>
          <p:cNvPr id="25293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14963" cy="4114800"/>
          </a:xfrm>
          <a:noFill/>
          <a:ln/>
        </p:spPr>
        <p:txBody>
          <a:bodyPr wrap="none" anchor="ctr"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92252-FAF2-4D50-96B9-2163E726C7D1}" type="datetimeFigureOut">
              <a:rPr lang="it-IT" smtClean="0"/>
              <a:pPr/>
              <a:t>20/03/2016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4F98-6D68-442B-8BFA-788F18D42EB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92252-FAF2-4D50-96B9-2163E726C7D1}" type="datetimeFigureOut">
              <a:rPr lang="it-IT" smtClean="0"/>
              <a:pPr/>
              <a:t>20/03/2016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4F98-6D68-442B-8BFA-788F18D42EB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92252-FAF2-4D50-96B9-2163E726C7D1}" type="datetimeFigureOut">
              <a:rPr lang="it-IT" smtClean="0"/>
              <a:pPr/>
              <a:t>20/03/2016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4F98-6D68-442B-8BFA-788F18D42EB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92252-FAF2-4D50-96B9-2163E726C7D1}" type="datetimeFigureOut">
              <a:rPr lang="it-IT" smtClean="0"/>
              <a:pPr/>
              <a:t>20/03/2016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4F98-6D68-442B-8BFA-788F18D42EB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92252-FAF2-4D50-96B9-2163E726C7D1}" type="datetimeFigureOut">
              <a:rPr lang="it-IT" smtClean="0"/>
              <a:pPr/>
              <a:t>20/03/2016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4F98-6D68-442B-8BFA-788F18D42EB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92252-FAF2-4D50-96B9-2163E726C7D1}" type="datetimeFigureOut">
              <a:rPr lang="it-IT" smtClean="0"/>
              <a:pPr/>
              <a:t>20/03/2016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4F98-6D68-442B-8BFA-788F18D42EB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92252-FAF2-4D50-96B9-2163E726C7D1}" type="datetimeFigureOut">
              <a:rPr lang="it-IT" smtClean="0"/>
              <a:pPr/>
              <a:t>20/03/2016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4F98-6D68-442B-8BFA-788F18D42EB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92252-FAF2-4D50-96B9-2163E726C7D1}" type="datetimeFigureOut">
              <a:rPr lang="it-IT" smtClean="0"/>
              <a:pPr/>
              <a:t>20/03/2016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4F98-6D68-442B-8BFA-788F18D42EB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92252-FAF2-4D50-96B9-2163E726C7D1}" type="datetimeFigureOut">
              <a:rPr lang="it-IT" smtClean="0"/>
              <a:pPr/>
              <a:t>20/03/2016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4F98-6D68-442B-8BFA-788F18D42EB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92252-FAF2-4D50-96B9-2163E726C7D1}" type="datetimeFigureOut">
              <a:rPr lang="it-IT" smtClean="0"/>
              <a:pPr/>
              <a:t>20/03/2016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4F98-6D68-442B-8BFA-788F18D42EB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92252-FAF2-4D50-96B9-2163E726C7D1}" type="datetimeFigureOut">
              <a:rPr lang="it-IT" smtClean="0"/>
              <a:pPr/>
              <a:t>20/03/2016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4F98-6D68-442B-8BFA-788F18D42EB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92252-FAF2-4D50-96B9-2163E726C7D1}" type="datetimeFigureOut">
              <a:rPr lang="it-IT" smtClean="0"/>
              <a:pPr/>
              <a:t>20/03/2016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64F98-6D68-442B-8BFA-788F18D42EB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idx="1"/>
          </p:nvPr>
        </p:nvSpPr>
        <p:spPr>
          <a:xfrm>
            <a:off x="609600" y="0"/>
            <a:ext cx="7923213" cy="6489469"/>
          </a:xfrm>
        </p:spPr>
        <p:txBody>
          <a:bodyPr lIns="0" tIns="0" rIns="0" bIns="0">
            <a:spAutoFit/>
          </a:bodyPr>
          <a:lstStyle/>
          <a:p>
            <a:pPr marL="361950" indent="-361950" algn="ctr" eaLnBrk="1" hangingPunct="1">
              <a:buFont typeface="Wingdings 2" pitchFamily="18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b="1" dirty="0" smtClean="0">
                <a:solidFill>
                  <a:srgbClr val="FF0000"/>
                </a:solidFill>
              </a:rPr>
              <a:t>CONTRAFFAZIONE, ALTERAZIONE O </a:t>
            </a:r>
          </a:p>
          <a:p>
            <a:pPr marL="361950" indent="-361950" algn="ctr" eaLnBrk="1" hangingPunct="1">
              <a:buFont typeface="Wingdings 2" pitchFamily="18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b="1" dirty="0" smtClean="0">
                <a:solidFill>
                  <a:srgbClr val="FF0000"/>
                </a:solidFill>
              </a:rPr>
              <a:t>USO DI BREVETTI</a:t>
            </a:r>
          </a:p>
          <a:p>
            <a:pPr marL="361950" indent="-361950" algn="ctr" eaLnBrk="1" hangingPunct="1">
              <a:buFont typeface="Wingdings 2" pitchFamily="18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b="1" dirty="0" smtClean="0">
                <a:solidFill>
                  <a:srgbClr val="FF0000"/>
                </a:solidFill>
              </a:rPr>
              <a:t>(art. 473 comma II^ </a:t>
            </a:r>
            <a:r>
              <a:rPr lang="en-GB" sz="2800" b="1" dirty="0" err="1" smtClean="0">
                <a:solidFill>
                  <a:srgbClr val="FF0000"/>
                </a:solidFill>
              </a:rPr>
              <a:t>c.p</a:t>
            </a:r>
            <a:r>
              <a:rPr lang="en-GB" sz="2800" b="1" dirty="0" smtClean="0">
                <a:solidFill>
                  <a:srgbClr val="FF0000"/>
                </a:solidFill>
              </a:rPr>
              <a:t>.)</a:t>
            </a:r>
          </a:p>
          <a:p>
            <a:pPr marL="361950" indent="-361950" algn="ctr" eaLnBrk="1" hangingPunct="1">
              <a:buFont typeface="Wingdings 2" pitchFamily="18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z="2800" b="1" dirty="0" smtClean="0">
              <a:solidFill>
                <a:srgbClr val="000000"/>
              </a:solidFill>
            </a:endParaRPr>
          </a:p>
          <a:p>
            <a:pPr marL="361950" indent="-361950" algn="just" eaLnBrk="1" hangingPunct="1">
              <a:lnSpc>
                <a:spcPct val="120000"/>
              </a:lnSpc>
              <a:buFont typeface="Wingdings" pitchFamily="2" charset="2"/>
              <a:buBlip>
                <a:blip r:embed="rId3"/>
              </a:buBlip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z="2000" u="sng" dirty="0" smtClean="0">
                <a:solidFill>
                  <a:srgbClr val="000000"/>
                </a:solidFill>
              </a:rPr>
              <a:t>CONDOTTA (oggetto materiale della condotta è il </a:t>
            </a:r>
            <a:r>
              <a:rPr lang="it-IT" sz="2000" b="1" u="sng" dirty="0" smtClean="0">
                <a:solidFill>
                  <a:srgbClr val="000000"/>
                </a:solidFill>
              </a:rPr>
              <a:t>brevetto per invenzione </a:t>
            </a:r>
            <a:r>
              <a:rPr lang="it-IT" sz="2000" u="sng" dirty="0" smtClean="0">
                <a:solidFill>
                  <a:srgbClr val="000000"/>
                </a:solidFill>
              </a:rPr>
              <a:t>o </a:t>
            </a:r>
            <a:r>
              <a:rPr lang="it-IT" sz="2000" b="1" u="sng" dirty="0" smtClean="0">
                <a:solidFill>
                  <a:srgbClr val="000000"/>
                </a:solidFill>
              </a:rPr>
              <a:t>domanda di brevetto per invenzione</a:t>
            </a:r>
            <a:r>
              <a:rPr lang="it-IT" sz="2000" u="sng" dirty="0" smtClean="0">
                <a:solidFill>
                  <a:srgbClr val="000000"/>
                </a:solidFill>
              </a:rPr>
              <a:t>):</a:t>
            </a:r>
          </a:p>
          <a:p>
            <a:pPr marL="361950" indent="-361950" algn="just" eaLnBrk="1" hangingPunct="1">
              <a:lnSpc>
                <a:spcPct val="90000"/>
              </a:lnSpc>
              <a:buFont typeface="Wingdings" pitchFamily="2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it-IT" sz="2000" dirty="0" smtClean="0">
              <a:solidFill>
                <a:srgbClr val="000000"/>
              </a:solidFill>
            </a:endParaRPr>
          </a:p>
          <a:p>
            <a:pPr marL="361950" indent="-361950" algn="just" eaLnBrk="1" hangingPunct="1">
              <a:lnSpc>
                <a:spcPct val="110000"/>
              </a:lnSpc>
              <a:buFontTx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z="2000" b="1" dirty="0" smtClean="0">
                <a:solidFill>
                  <a:srgbClr val="000000"/>
                </a:solidFill>
              </a:rPr>
              <a:t>	- (1)</a:t>
            </a:r>
            <a:r>
              <a:rPr lang="it-IT" sz="2000" dirty="0" smtClean="0">
                <a:solidFill>
                  <a:srgbClr val="000000"/>
                </a:solidFill>
              </a:rPr>
              <a:t> </a:t>
            </a:r>
            <a:r>
              <a:rPr lang="it-IT" sz="2000" b="1" dirty="0" smtClean="0">
                <a:solidFill>
                  <a:srgbClr val="FF6600"/>
                </a:solidFill>
              </a:rPr>
              <a:t>contraffazione di brevetto</a:t>
            </a:r>
            <a:r>
              <a:rPr lang="it-IT" sz="2000" dirty="0" smtClean="0">
                <a:solidFill>
                  <a:srgbClr val="000000"/>
                </a:solidFill>
              </a:rPr>
              <a:t>; </a:t>
            </a:r>
            <a:r>
              <a:rPr lang="it-IT" sz="2000" b="1" dirty="0" smtClean="0">
                <a:solidFill>
                  <a:srgbClr val="000000"/>
                </a:solidFill>
              </a:rPr>
              <a:t>- (2)</a:t>
            </a:r>
            <a:r>
              <a:rPr lang="it-IT" sz="2000" dirty="0" smtClean="0">
                <a:solidFill>
                  <a:srgbClr val="000000"/>
                </a:solidFill>
              </a:rPr>
              <a:t> </a:t>
            </a:r>
            <a:r>
              <a:rPr lang="it-IT" sz="2000" b="1" dirty="0" smtClean="0">
                <a:solidFill>
                  <a:srgbClr val="FF6600"/>
                </a:solidFill>
              </a:rPr>
              <a:t>alterazione di brevetto</a:t>
            </a:r>
            <a:r>
              <a:rPr lang="it-IT" sz="2000" dirty="0" smtClean="0">
                <a:solidFill>
                  <a:srgbClr val="000000"/>
                </a:solidFill>
              </a:rPr>
              <a:t>; </a:t>
            </a:r>
            <a:r>
              <a:rPr lang="it-IT" sz="2000" b="1" dirty="0" smtClean="0">
                <a:solidFill>
                  <a:srgbClr val="000000"/>
                </a:solidFill>
              </a:rPr>
              <a:t>- (3)</a:t>
            </a:r>
            <a:r>
              <a:rPr lang="it-IT" sz="2000" dirty="0" smtClean="0">
                <a:solidFill>
                  <a:srgbClr val="000000"/>
                </a:solidFill>
              </a:rPr>
              <a:t> </a:t>
            </a:r>
            <a:r>
              <a:rPr lang="it-IT" sz="2000" b="1" dirty="0" smtClean="0">
                <a:solidFill>
                  <a:srgbClr val="FF6600"/>
                </a:solidFill>
              </a:rPr>
              <a:t>uso del brevetto contraffatto o alterato senza concorso nella contraffazione o alterazione</a:t>
            </a:r>
            <a:r>
              <a:rPr lang="it-IT" sz="2000" dirty="0" smtClean="0">
                <a:solidFill>
                  <a:srgbClr val="000000"/>
                </a:solidFill>
              </a:rPr>
              <a:t>.</a:t>
            </a:r>
          </a:p>
          <a:p>
            <a:pPr marL="361950" indent="-361950" algn="just" eaLnBrk="1" hangingPunct="1">
              <a:lnSpc>
                <a:spcPct val="50000"/>
              </a:lnSpc>
              <a:buFontTx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it-IT" sz="2000" dirty="0" smtClean="0">
              <a:solidFill>
                <a:srgbClr val="000000"/>
              </a:solidFill>
            </a:endParaRPr>
          </a:p>
          <a:p>
            <a:pPr marL="361950" indent="-361950" algn="just" eaLnBrk="1" hangingPunct="1">
              <a:lnSpc>
                <a:spcPct val="110000"/>
              </a:lnSpc>
              <a:buFont typeface="Wingdings" pitchFamily="2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z="2000" b="1" dirty="0" smtClean="0">
                <a:solidFill>
                  <a:srgbClr val="000000"/>
                </a:solidFill>
              </a:rPr>
              <a:t>	- (1)</a:t>
            </a:r>
            <a:r>
              <a:rPr lang="it-IT" sz="2000" dirty="0" smtClean="0">
                <a:solidFill>
                  <a:srgbClr val="000000"/>
                </a:solidFill>
              </a:rPr>
              <a:t> </a:t>
            </a:r>
            <a:r>
              <a:rPr lang="it-IT" sz="2000" b="1" dirty="0" smtClean="0">
                <a:solidFill>
                  <a:srgbClr val="FF6600"/>
                </a:solidFill>
              </a:rPr>
              <a:t>contraffazione di brevetto</a:t>
            </a:r>
            <a:r>
              <a:rPr lang="it-IT" sz="2000" dirty="0" smtClean="0">
                <a:solidFill>
                  <a:srgbClr val="000000"/>
                </a:solidFill>
              </a:rPr>
              <a:t>: si verifica quando il contraffattore </a:t>
            </a:r>
            <a:r>
              <a:rPr lang="it-IT" sz="2000" b="1" dirty="0" smtClean="0">
                <a:solidFill>
                  <a:srgbClr val="000000"/>
                </a:solidFill>
              </a:rPr>
              <a:t>riproduce</a:t>
            </a:r>
            <a:r>
              <a:rPr lang="it-IT" sz="2000" dirty="0" smtClean="0">
                <a:solidFill>
                  <a:srgbClr val="000000"/>
                </a:solidFill>
              </a:rPr>
              <a:t> </a:t>
            </a:r>
            <a:r>
              <a:rPr lang="it-IT" sz="2000" b="1" dirty="0" smtClean="0">
                <a:solidFill>
                  <a:srgbClr val="000000"/>
                </a:solidFill>
              </a:rPr>
              <a:t>integralmente</a:t>
            </a:r>
            <a:r>
              <a:rPr lang="it-IT" sz="2000" dirty="0" smtClean="0">
                <a:solidFill>
                  <a:srgbClr val="000000"/>
                </a:solidFill>
              </a:rPr>
              <a:t> </a:t>
            </a:r>
            <a:r>
              <a:rPr lang="it-IT" sz="2000" b="1" dirty="0" smtClean="0">
                <a:solidFill>
                  <a:srgbClr val="000000"/>
                </a:solidFill>
              </a:rPr>
              <a:t>l'attestato di brevetto</a:t>
            </a:r>
            <a:r>
              <a:rPr lang="it-IT" sz="2000" dirty="0" smtClean="0">
                <a:solidFill>
                  <a:srgbClr val="000000"/>
                </a:solidFill>
              </a:rPr>
              <a:t> (falso documentale) ovvero </a:t>
            </a:r>
            <a:r>
              <a:rPr lang="it-IT" sz="2000" b="1" dirty="0" smtClean="0">
                <a:solidFill>
                  <a:srgbClr val="000000"/>
                </a:solidFill>
              </a:rPr>
              <a:t>fabbrica</a:t>
            </a:r>
            <a:r>
              <a:rPr lang="it-IT" sz="2000" dirty="0" smtClean="0">
                <a:solidFill>
                  <a:srgbClr val="000000"/>
                </a:solidFill>
              </a:rPr>
              <a:t> un </a:t>
            </a:r>
            <a:r>
              <a:rPr lang="it-IT" sz="2000" b="1" dirty="0" smtClean="0">
                <a:solidFill>
                  <a:srgbClr val="000000"/>
                </a:solidFill>
              </a:rPr>
              <a:t>prodotto</a:t>
            </a:r>
            <a:r>
              <a:rPr lang="it-IT" sz="2000" dirty="0" smtClean="0">
                <a:solidFill>
                  <a:srgbClr val="000000"/>
                </a:solidFill>
              </a:rPr>
              <a:t> (eventualmente brevettato) od </a:t>
            </a:r>
            <a:r>
              <a:rPr lang="it-IT" sz="2000" b="1" dirty="0" smtClean="0">
                <a:solidFill>
                  <a:srgbClr val="000000"/>
                </a:solidFill>
              </a:rPr>
              <a:t>utilizza</a:t>
            </a:r>
            <a:r>
              <a:rPr lang="it-IT" sz="2000" dirty="0" smtClean="0">
                <a:solidFill>
                  <a:srgbClr val="000000"/>
                </a:solidFill>
              </a:rPr>
              <a:t> un </a:t>
            </a:r>
            <a:r>
              <a:rPr lang="it-IT" sz="2000" b="1" dirty="0" smtClean="0">
                <a:solidFill>
                  <a:srgbClr val="000000"/>
                </a:solidFill>
              </a:rPr>
              <a:t>procedimento</a:t>
            </a:r>
            <a:r>
              <a:rPr lang="it-IT" sz="2000" dirty="0" smtClean="0">
                <a:solidFill>
                  <a:srgbClr val="000000"/>
                </a:solidFill>
              </a:rPr>
              <a:t> (eventualmente brevettato) con </a:t>
            </a:r>
            <a:r>
              <a:rPr lang="it-IT" sz="2000" b="1" dirty="0" smtClean="0">
                <a:solidFill>
                  <a:srgbClr val="000000"/>
                </a:solidFill>
              </a:rPr>
              <a:t>caratteristiche tecniche </a:t>
            </a:r>
            <a:r>
              <a:rPr lang="it-IT" sz="2000" dirty="0" smtClean="0">
                <a:solidFill>
                  <a:srgbClr val="000000"/>
                </a:solidFill>
              </a:rPr>
              <a:t>e</a:t>
            </a:r>
            <a:r>
              <a:rPr lang="it-IT" sz="2000" b="1" dirty="0" smtClean="0">
                <a:solidFill>
                  <a:srgbClr val="000000"/>
                </a:solidFill>
              </a:rPr>
              <a:t> soluzione tecnica </a:t>
            </a:r>
            <a:r>
              <a:rPr lang="it-IT" sz="2000" dirty="0" smtClean="0">
                <a:solidFill>
                  <a:srgbClr val="000000"/>
                </a:solidFill>
              </a:rPr>
              <a:t>ovvero </a:t>
            </a:r>
            <a:r>
              <a:rPr lang="it-IT" sz="2000" b="1" dirty="0" smtClean="0">
                <a:solidFill>
                  <a:srgbClr val="000000"/>
                </a:solidFill>
              </a:rPr>
              <a:t>idea inventiva integralmente identiche </a:t>
            </a:r>
            <a:r>
              <a:rPr lang="it-IT" sz="2000" dirty="0" smtClean="0">
                <a:solidFill>
                  <a:srgbClr val="000000"/>
                </a:solidFill>
              </a:rPr>
              <a:t>a quelle oggetto di brevetto;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EB1FDD-6B74-4E62-96FB-9FF9842A6DA1}" type="slidenum">
              <a:rPr lang="en-GB"/>
              <a:pPr>
                <a:defRPr/>
              </a:pPr>
              <a:t>1</a:t>
            </a:fld>
            <a:endParaRPr lang="en-GB"/>
          </a:p>
        </p:txBody>
      </p:sp>
      <p:sp>
        <p:nvSpPr>
          <p:cNvPr id="5" name="Segnaposto numero diapositiva 5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lnSpc>
                <a:spcPct val="7000"/>
              </a:lnSpc>
              <a:buClr>
                <a:srgbClr val="FFFFFF"/>
              </a:buClr>
              <a:buSzPct val="100000"/>
              <a:buFont typeface="Arial" charset="0"/>
              <a:buNone/>
              <a:defRPr/>
            </a:pPr>
            <a:fld id="{33E317BE-654E-4243-BFE7-8BDF597B8A31}" type="slidenum">
              <a:rPr lang="en-GB" sz="1200">
                <a:solidFill>
                  <a:schemeClr val="accent1">
                    <a:shade val="75000"/>
                  </a:schemeClr>
                </a:solidFill>
                <a:latin typeface="Arial" charset="0"/>
              </a:rPr>
              <a:pPr algn="r">
                <a:lnSpc>
                  <a:spcPct val="7000"/>
                </a:lnSpc>
                <a:buClr>
                  <a:srgbClr val="FFFFFF"/>
                </a:buClr>
                <a:buSzPct val="100000"/>
                <a:buFont typeface="Arial" charset="0"/>
                <a:buNone/>
                <a:defRPr/>
              </a:pPr>
              <a:t>1</a:t>
            </a:fld>
            <a:endParaRPr lang="en-GB" sz="1200">
              <a:solidFill>
                <a:schemeClr val="accent1">
                  <a:shade val="75000"/>
                </a:schemeClr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0"/>
            <a:ext cx="7997825" cy="6789551"/>
          </a:xfrm>
        </p:spPr>
        <p:txBody>
          <a:bodyPr lIns="0" tIns="0" rIns="0" bIns="0">
            <a:spAutoFit/>
          </a:bodyPr>
          <a:lstStyle/>
          <a:p>
            <a:pPr marL="0" indent="0" algn="ctr" eaLnBrk="1" hangingPunct="1">
              <a:buFont typeface="Wingdings 2" pitchFamily="18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b="1" dirty="0" smtClean="0">
                <a:solidFill>
                  <a:srgbClr val="FF0000"/>
                </a:solidFill>
              </a:rPr>
              <a:t>CONTRAFFAZIONE, ALTERAZIONE O </a:t>
            </a:r>
          </a:p>
          <a:p>
            <a:pPr marL="0" indent="0" algn="ctr" eaLnBrk="1" hangingPunct="1">
              <a:buFont typeface="Wingdings 2" pitchFamily="18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b="1" dirty="0" smtClean="0">
                <a:solidFill>
                  <a:srgbClr val="FF0000"/>
                </a:solidFill>
              </a:rPr>
              <a:t>USO DI BREVETTI</a:t>
            </a:r>
          </a:p>
          <a:p>
            <a:pPr marL="0" indent="0" algn="ctr" eaLnBrk="1" hangingPunct="1">
              <a:buFont typeface="Wingdings 2" pitchFamily="18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b="1" dirty="0" smtClean="0">
                <a:solidFill>
                  <a:srgbClr val="FF0000"/>
                </a:solidFill>
              </a:rPr>
              <a:t>(art. 473 comma II^ </a:t>
            </a:r>
            <a:r>
              <a:rPr lang="en-GB" sz="2800" b="1" dirty="0" err="1" smtClean="0">
                <a:solidFill>
                  <a:srgbClr val="FF0000"/>
                </a:solidFill>
              </a:rPr>
              <a:t>c.p</a:t>
            </a:r>
            <a:r>
              <a:rPr lang="en-GB" sz="2800" b="1" dirty="0" smtClean="0">
                <a:solidFill>
                  <a:srgbClr val="FF0000"/>
                </a:solidFill>
              </a:rPr>
              <a:t>.)</a:t>
            </a:r>
          </a:p>
          <a:p>
            <a:pPr marL="0" indent="0" algn="ctr" eaLnBrk="1" hangingPunct="1">
              <a:buFont typeface="Wingdings 2" pitchFamily="18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b="1" dirty="0" smtClean="0">
                <a:solidFill>
                  <a:srgbClr val="FF0000"/>
                </a:solidFill>
              </a:rPr>
              <a:t>– segue –</a:t>
            </a:r>
          </a:p>
          <a:p>
            <a:pPr marL="0" indent="0" algn="just" eaLnBrk="1" hangingPunct="1">
              <a:buFont typeface="Wingdings 2" pitchFamily="18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it-IT" sz="2000" b="1" dirty="0" smtClean="0">
              <a:solidFill>
                <a:srgbClr val="000000"/>
              </a:solidFill>
            </a:endParaRPr>
          </a:p>
          <a:p>
            <a:pPr marL="0" indent="0" algn="just" eaLnBrk="1" hangingPunct="1">
              <a:lnSpc>
                <a:spcPct val="120000"/>
              </a:lnSpc>
              <a:buFont typeface="Wingdings 2" pitchFamily="18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z="2000" b="1" dirty="0" smtClean="0">
                <a:solidFill>
                  <a:srgbClr val="000000"/>
                </a:solidFill>
              </a:rPr>
              <a:t>- (2)</a:t>
            </a:r>
            <a:r>
              <a:rPr lang="it-IT" sz="2000" dirty="0" smtClean="0">
                <a:solidFill>
                  <a:srgbClr val="000000"/>
                </a:solidFill>
              </a:rPr>
              <a:t> </a:t>
            </a:r>
            <a:r>
              <a:rPr lang="it-IT" sz="2000" b="1" dirty="0" smtClean="0">
                <a:solidFill>
                  <a:srgbClr val="FF6600"/>
                </a:solidFill>
              </a:rPr>
              <a:t>alterazione di brevetto</a:t>
            </a:r>
            <a:r>
              <a:rPr lang="it-IT" sz="2000" dirty="0" smtClean="0">
                <a:solidFill>
                  <a:srgbClr val="000000"/>
                </a:solidFill>
              </a:rPr>
              <a:t>: si verifica quando il contraffattore/</a:t>
            </a:r>
            <a:r>
              <a:rPr lang="it-IT" sz="2000" dirty="0" err="1" smtClean="0">
                <a:solidFill>
                  <a:srgbClr val="000000"/>
                </a:solidFill>
              </a:rPr>
              <a:t>alteratore</a:t>
            </a:r>
            <a:r>
              <a:rPr lang="it-IT" sz="2000" dirty="0" smtClean="0">
                <a:solidFill>
                  <a:srgbClr val="000000"/>
                </a:solidFill>
              </a:rPr>
              <a:t> riproduce </a:t>
            </a:r>
            <a:r>
              <a:rPr lang="it-IT" sz="2000" b="1" dirty="0" smtClean="0">
                <a:solidFill>
                  <a:srgbClr val="000000"/>
                </a:solidFill>
              </a:rPr>
              <a:t>parzialmente l'attestato di brevetto</a:t>
            </a:r>
            <a:r>
              <a:rPr lang="it-IT" sz="2000" dirty="0" smtClean="0">
                <a:solidFill>
                  <a:srgbClr val="000000"/>
                </a:solidFill>
              </a:rPr>
              <a:t> (falso documentale) ovvero </a:t>
            </a:r>
            <a:r>
              <a:rPr lang="it-IT" sz="2000" b="1" dirty="0" smtClean="0">
                <a:solidFill>
                  <a:srgbClr val="000000"/>
                </a:solidFill>
              </a:rPr>
              <a:t>fabbrica</a:t>
            </a:r>
            <a:r>
              <a:rPr lang="it-IT" sz="2000" dirty="0" smtClean="0">
                <a:solidFill>
                  <a:srgbClr val="000000"/>
                </a:solidFill>
              </a:rPr>
              <a:t> un </a:t>
            </a:r>
            <a:r>
              <a:rPr lang="it-IT" sz="2000" b="1" dirty="0" smtClean="0">
                <a:solidFill>
                  <a:srgbClr val="000000"/>
                </a:solidFill>
              </a:rPr>
              <a:t>prodotto</a:t>
            </a:r>
            <a:r>
              <a:rPr lang="it-IT" sz="2000" dirty="0" smtClean="0">
                <a:solidFill>
                  <a:srgbClr val="000000"/>
                </a:solidFill>
              </a:rPr>
              <a:t> (eventualmente brevettato) od </a:t>
            </a:r>
            <a:r>
              <a:rPr lang="it-IT" sz="2000" b="1" dirty="0" smtClean="0">
                <a:solidFill>
                  <a:srgbClr val="000000"/>
                </a:solidFill>
              </a:rPr>
              <a:t>utilizza </a:t>
            </a:r>
            <a:r>
              <a:rPr lang="it-IT" sz="2000" dirty="0" smtClean="0">
                <a:solidFill>
                  <a:srgbClr val="000000"/>
                </a:solidFill>
              </a:rPr>
              <a:t>un </a:t>
            </a:r>
            <a:r>
              <a:rPr lang="it-IT" sz="2000" b="1" dirty="0" smtClean="0">
                <a:solidFill>
                  <a:srgbClr val="000000"/>
                </a:solidFill>
              </a:rPr>
              <a:t>procedimento</a:t>
            </a:r>
            <a:r>
              <a:rPr lang="it-IT" sz="2000" dirty="0" smtClean="0">
                <a:solidFill>
                  <a:srgbClr val="000000"/>
                </a:solidFill>
              </a:rPr>
              <a:t> (eventualmente brevettato) con </a:t>
            </a:r>
            <a:r>
              <a:rPr lang="it-IT" sz="2000" b="1" dirty="0" smtClean="0">
                <a:solidFill>
                  <a:srgbClr val="000000"/>
                </a:solidFill>
              </a:rPr>
              <a:t>caratteristiche tecniche parzialmente identiche </a:t>
            </a:r>
            <a:r>
              <a:rPr lang="it-IT" sz="2000" dirty="0" smtClean="0">
                <a:solidFill>
                  <a:srgbClr val="000000"/>
                </a:solidFill>
              </a:rPr>
              <a:t>e</a:t>
            </a:r>
            <a:r>
              <a:rPr lang="it-IT" sz="2000" b="1" dirty="0" smtClean="0">
                <a:solidFill>
                  <a:srgbClr val="000000"/>
                </a:solidFill>
              </a:rPr>
              <a:t> soluzione tecnica </a:t>
            </a:r>
            <a:r>
              <a:rPr lang="it-IT" sz="2000" dirty="0" smtClean="0">
                <a:solidFill>
                  <a:srgbClr val="000000"/>
                </a:solidFill>
              </a:rPr>
              <a:t>ovvero </a:t>
            </a:r>
            <a:r>
              <a:rPr lang="it-IT" sz="2000" b="1" dirty="0" smtClean="0">
                <a:solidFill>
                  <a:srgbClr val="000000"/>
                </a:solidFill>
              </a:rPr>
              <a:t>idea inventiva identica </a:t>
            </a:r>
            <a:r>
              <a:rPr lang="it-IT" sz="2000" dirty="0" smtClean="0">
                <a:solidFill>
                  <a:srgbClr val="000000"/>
                </a:solidFill>
              </a:rPr>
              <a:t>a quelle oggetto di brevetto;</a:t>
            </a:r>
          </a:p>
          <a:p>
            <a:pPr marL="0" indent="0" algn="just" eaLnBrk="1" hangingPunct="1">
              <a:lnSpc>
                <a:spcPct val="50000"/>
              </a:lnSpc>
              <a:buFont typeface="Wingdings 2" pitchFamily="18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it-IT" sz="2000" dirty="0" smtClean="0">
              <a:solidFill>
                <a:srgbClr val="000000"/>
              </a:solidFill>
            </a:endParaRPr>
          </a:p>
          <a:p>
            <a:pPr marL="0" indent="0" algn="just" eaLnBrk="1" hangingPunct="1">
              <a:lnSpc>
                <a:spcPct val="120000"/>
              </a:lnSpc>
              <a:buFont typeface="Wingdings 2" pitchFamily="18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z="2000" b="1" dirty="0" smtClean="0">
                <a:solidFill>
                  <a:srgbClr val="000000"/>
                </a:solidFill>
              </a:rPr>
              <a:t>- (3)</a:t>
            </a:r>
            <a:r>
              <a:rPr lang="it-IT" sz="2000" dirty="0" smtClean="0">
                <a:solidFill>
                  <a:srgbClr val="000000"/>
                </a:solidFill>
              </a:rPr>
              <a:t> </a:t>
            </a:r>
            <a:r>
              <a:rPr lang="it-IT" sz="2000" b="1" dirty="0" smtClean="0">
                <a:solidFill>
                  <a:srgbClr val="FF6600"/>
                </a:solidFill>
              </a:rPr>
              <a:t>uso del brevetto contraffatto o alterato senza concorso nella contraffazione o alterazione</a:t>
            </a:r>
            <a:r>
              <a:rPr lang="it-IT" sz="2000" dirty="0" smtClean="0">
                <a:solidFill>
                  <a:srgbClr val="000000"/>
                </a:solidFill>
              </a:rPr>
              <a:t>: si verifica nei casi di </a:t>
            </a:r>
            <a:r>
              <a:rPr lang="it-IT" sz="2000" b="1" dirty="0" smtClean="0">
                <a:solidFill>
                  <a:srgbClr val="000000"/>
                </a:solidFill>
              </a:rPr>
              <a:t>utilizzo</a:t>
            </a:r>
            <a:r>
              <a:rPr lang="it-IT" sz="2000" dirty="0" smtClean="0">
                <a:solidFill>
                  <a:srgbClr val="000000"/>
                </a:solidFill>
              </a:rPr>
              <a:t> </a:t>
            </a:r>
            <a:r>
              <a:rPr lang="it-IT" sz="2000" b="1" dirty="0" smtClean="0">
                <a:solidFill>
                  <a:srgbClr val="000000"/>
                </a:solidFill>
              </a:rPr>
              <a:t>commerciale</a:t>
            </a:r>
            <a:r>
              <a:rPr lang="it-IT" sz="2000" dirty="0" smtClean="0">
                <a:solidFill>
                  <a:srgbClr val="000000"/>
                </a:solidFill>
              </a:rPr>
              <a:t> (detenzione per la vendita, commercializzazione...) dell'attestato e/o dell’oggetto contraffatto o alterato.</a:t>
            </a:r>
          </a:p>
          <a:p>
            <a:pPr marL="0" indent="0" algn="just" eaLnBrk="1" hangingPunct="1">
              <a:lnSpc>
                <a:spcPct val="120000"/>
              </a:lnSpc>
              <a:buFont typeface="Wingdings" pitchFamily="2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it-IT" sz="2000" dirty="0" smtClean="0">
              <a:solidFill>
                <a:srgbClr val="00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2EE048-B826-4A5E-BB62-6DBF804DA11D}" type="slidenum">
              <a:rPr lang="en-GB"/>
              <a:pPr>
                <a:defRPr/>
              </a:pPr>
              <a:t>2</a:t>
            </a:fld>
            <a:endParaRPr lang="en-GB"/>
          </a:p>
        </p:txBody>
      </p:sp>
      <p:sp>
        <p:nvSpPr>
          <p:cNvPr id="5" name="Segnaposto numero diapositiva 5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lnSpc>
                <a:spcPct val="7000"/>
              </a:lnSpc>
              <a:buClr>
                <a:srgbClr val="FFFFFF"/>
              </a:buClr>
              <a:buSzPct val="100000"/>
              <a:buFont typeface="Arial" charset="0"/>
              <a:buNone/>
              <a:defRPr/>
            </a:pPr>
            <a:fld id="{61B6878D-88D9-4807-9B66-26DD3481214F}" type="slidenum">
              <a:rPr lang="en-GB" sz="1200">
                <a:solidFill>
                  <a:schemeClr val="accent1">
                    <a:shade val="75000"/>
                  </a:schemeClr>
                </a:solidFill>
                <a:latin typeface="Arial" charset="0"/>
              </a:rPr>
              <a:pPr algn="r">
                <a:lnSpc>
                  <a:spcPct val="7000"/>
                </a:lnSpc>
                <a:buClr>
                  <a:srgbClr val="FFFFFF"/>
                </a:buClr>
                <a:buSzPct val="100000"/>
                <a:buFont typeface="Arial" charset="0"/>
                <a:buNone/>
                <a:defRPr/>
              </a:pPr>
              <a:t>2</a:t>
            </a:fld>
            <a:endParaRPr lang="en-GB" sz="1200">
              <a:solidFill>
                <a:schemeClr val="accent1">
                  <a:shade val="75000"/>
                </a:schemeClr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idx="1"/>
          </p:nvPr>
        </p:nvSpPr>
        <p:spPr>
          <a:xfrm>
            <a:off x="611188" y="0"/>
            <a:ext cx="7923212" cy="6440488"/>
          </a:xfrm>
        </p:spPr>
        <p:txBody>
          <a:bodyPr lIns="0" tIns="0" rIns="0" bIns="0">
            <a:spAutoFit/>
          </a:bodyPr>
          <a:lstStyle/>
          <a:p>
            <a:pPr algn="ctr" eaLnBrk="1" hangingPunct="1">
              <a:buFont typeface="Wingdings 2" pitchFamily="18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b="1" smtClean="0">
                <a:solidFill>
                  <a:srgbClr val="FF0000"/>
                </a:solidFill>
              </a:rPr>
              <a:t>CONTRAFFAZIONE, ALTERAZIONE O </a:t>
            </a:r>
          </a:p>
          <a:p>
            <a:pPr algn="ctr" eaLnBrk="1" hangingPunct="1">
              <a:buFont typeface="Wingdings 2" pitchFamily="18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b="1" smtClean="0">
                <a:solidFill>
                  <a:srgbClr val="FF0000"/>
                </a:solidFill>
              </a:rPr>
              <a:t>USO DI BREVETTI</a:t>
            </a:r>
          </a:p>
          <a:p>
            <a:pPr algn="ctr" eaLnBrk="1" hangingPunct="1">
              <a:buFont typeface="Wingdings 2" pitchFamily="18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b="1" smtClean="0">
                <a:solidFill>
                  <a:srgbClr val="FF0000"/>
                </a:solidFill>
              </a:rPr>
              <a:t>(art. 473 comma II^ c.p.)</a:t>
            </a:r>
          </a:p>
          <a:p>
            <a:pPr algn="ctr" eaLnBrk="1" hangingPunct="1">
              <a:buFont typeface="Wingdings 2" pitchFamily="18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b="1" smtClean="0">
                <a:solidFill>
                  <a:srgbClr val="FF0000"/>
                </a:solidFill>
              </a:rPr>
              <a:t>– segue –</a:t>
            </a:r>
          </a:p>
          <a:p>
            <a:pPr algn="just" eaLnBrk="1" hangingPunct="1">
              <a:buFont typeface="Wingdings" pitchFamily="2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it-IT" sz="2000" smtClean="0">
              <a:solidFill>
                <a:srgbClr val="000000"/>
              </a:solidFill>
            </a:endParaRPr>
          </a:p>
          <a:p>
            <a:pPr algn="just" eaLnBrk="1" hangingPunct="1">
              <a:lnSpc>
                <a:spcPct val="160000"/>
              </a:lnSpc>
              <a:buFont typeface="Wingdings" pitchFamily="2" charset="2"/>
              <a:buBlip>
                <a:blip r:embed="rId3"/>
              </a:buBlip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z="2000" u="sng" smtClean="0">
                <a:solidFill>
                  <a:srgbClr val="000000"/>
                </a:solidFill>
              </a:rPr>
              <a:t>ELEMENTO SOGGETTIVO:</a:t>
            </a:r>
            <a:r>
              <a:rPr lang="it-IT" sz="2000" smtClean="0">
                <a:solidFill>
                  <a:srgbClr val="000000"/>
                </a:solidFill>
              </a:rPr>
              <a:t> </a:t>
            </a:r>
            <a:r>
              <a:rPr lang="it-IT" sz="2000" b="1" smtClean="0">
                <a:solidFill>
                  <a:srgbClr val="000000"/>
                </a:solidFill>
              </a:rPr>
              <a:t>dolo generico</a:t>
            </a:r>
            <a:r>
              <a:rPr lang="it-IT" sz="2000" smtClean="0">
                <a:solidFill>
                  <a:srgbClr val="000000"/>
                </a:solidFill>
              </a:rPr>
              <a:t>;</a:t>
            </a:r>
          </a:p>
          <a:p>
            <a:pPr algn="just" eaLnBrk="1" hangingPunct="1">
              <a:lnSpc>
                <a:spcPct val="30000"/>
              </a:lnSpc>
              <a:buFont typeface="Wingdings" pitchFamily="2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it-IT" sz="2000" smtClean="0">
              <a:solidFill>
                <a:srgbClr val="000000"/>
              </a:solidFill>
            </a:endParaRPr>
          </a:p>
          <a:p>
            <a:pPr algn="just" eaLnBrk="1" hangingPunct="1">
              <a:lnSpc>
                <a:spcPct val="160000"/>
              </a:lnSpc>
              <a:buFont typeface="Wingdings" pitchFamily="2" charset="2"/>
              <a:buBlip>
                <a:blip r:embed="rId4"/>
              </a:buBlip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z="2000" smtClean="0">
                <a:solidFill>
                  <a:srgbClr val="000000"/>
                </a:solidFill>
              </a:rPr>
              <a:t>BENE GIURIDICO TUTELATO: “</a:t>
            </a:r>
            <a:r>
              <a:rPr lang="it-IT" sz="2000" b="1" smtClean="0">
                <a:solidFill>
                  <a:srgbClr val="000000"/>
                </a:solidFill>
              </a:rPr>
              <a:t>fede pubblica</a:t>
            </a:r>
            <a:r>
              <a:rPr lang="it-IT" sz="2000" smtClean="0">
                <a:solidFill>
                  <a:srgbClr val="000000"/>
                </a:solidFill>
              </a:rPr>
              <a:t>” ovvero la fiducia del pubblico nella genuinità od autenticità di documenti brevettuali e di prodotti e procedimenti oggetto di brevetto per invenzione</a:t>
            </a:r>
            <a:r>
              <a:rPr lang="it-IT" sz="2000" i="1" smtClean="0">
                <a:solidFill>
                  <a:srgbClr val="000000"/>
                </a:solidFill>
              </a:rPr>
              <a:t>;</a:t>
            </a:r>
          </a:p>
          <a:p>
            <a:pPr algn="just" eaLnBrk="1" hangingPunct="1">
              <a:lnSpc>
                <a:spcPct val="30000"/>
              </a:lnSpc>
              <a:buFont typeface="Wingdings" pitchFamily="2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it-IT" sz="2000" i="1" smtClean="0">
              <a:solidFill>
                <a:srgbClr val="000000"/>
              </a:solidFill>
            </a:endParaRPr>
          </a:p>
          <a:p>
            <a:pPr algn="just" eaLnBrk="1" hangingPunct="1">
              <a:lnSpc>
                <a:spcPct val="160000"/>
              </a:lnSpc>
              <a:buFont typeface="Wingdings" pitchFamily="2" charset="2"/>
              <a:buBlip>
                <a:blip r:embed="rId4"/>
              </a:buBlip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z="2000" smtClean="0">
                <a:solidFill>
                  <a:srgbClr val="000000"/>
                </a:solidFill>
              </a:rPr>
              <a:t>PENA: </a:t>
            </a:r>
            <a:r>
              <a:rPr lang="it-IT" sz="2000" b="1" smtClean="0">
                <a:solidFill>
                  <a:srgbClr val="000000"/>
                </a:solidFill>
              </a:rPr>
              <a:t>reclusione </a:t>
            </a:r>
            <a:r>
              <a:rPr lang="it-IT" sz="2000" smtClean="0">
                <a:solidFill>
                  <a:srgbClr val="000000"/>
                </a:solidFill>
              </a:rPr>
              <a:t>da</a:t>
            </a:r>
            <a:r>
              <a:rPr lang="it-IT" sz="2000" b="1" smtClean="0">
                <a:solidFill>
                  <a:srgbClr val="000000"/>
                </a:solidFill>
              </a:rPr>
              <a:t> 1 </a:t>
            </a:r>
            <a:r>
              <a:rPr lang="it-IT" sz="2000" smtClean="0">
                <a:solidFill>
                  <a:srgbClr val="000000"/>
                </a:solidFill>
              </a:rPr>
              <a:t>a</a:t>
            </a:r>
            <a:r>
              <a:rPr lang="it-IT" sz="2000" b="1" smtClean="0">
                <a:solidFill>
                  <a:srgbClr val="000000"/>
                </a:solidFill>
              </a:rPr>
              <a:t> 4 anni </a:t>
            </a:r>
            <a:r>
              <a:rPr lang="it-IT" sz="2000" smtClean="0">
                <a:solidFill>
                  <a:srgbClr val="000000"/>
                </a:solidFill>
              </a:rPr>
              <a:t>+</a:t>
            </a:r>
            <a:r>
              <a:rPr lang="it-IT" sz="2000" b="1" smtClean="0">
                <a:solidFill>
                  <a:srgbClr val="000000"/>
                </a:solidFill>
              </a:rPr>
              <a:t> multa </a:t>
            </a:r>
            <a:r>
              <a:rPr lang="it-IT" sz="2000" smtClean="0">
                <a:solidFill>
                  <a:srgbClr val="000000"/>
                </a:solidFill>
              </a:rPr>
              <a:t>da</a:t>
            </a:r>
            <a:r>
              <a:rPr lang="it-IT" sz="2000" b="1" smtClean="0">
                <a:solidFill>
                  <a:srgbClr val="000000"/>
                </a:solidFill>
              </a:rPr>
              <a:t> € 3.500 </a:t>
            </a:r>
            <a:r>
              <a:rPr lang="it-IT" sz="2000" smtClean="0">
                <a:solidFill>
                  <a:srgbClr val="000000"/>
                </a:solidFill>
              </a:rPr>
              <a:t>ad</a:t>
            </a:r>
            <a:r>
              <a:rPr lang="it-IT" sz="2000" b="1" smtClean="0">
                <a:solidFill>
                  <a:srgbClr val="000000"/>
                </a:solidFill>
              </a:rPr>
              <a:t> € 35.000</a:t>
            </a:r>
            <a:r>
              <a:rPr lang="it-IT" sz="2000" smtClean="0">
                <a:solidFill>
                  <a:srgbClr val="000000"/>
                </a:solidFill>
              </a:rPr>
              <a:t>;</a:t>
            </a:r>
          </a:p>
          <a:p>
            <a:pPr algn="just" eaLnBrk="1" hangingPunct="1">
              <a:lnSpc>
                <a:spcPct val="30000"/>
              </a:lnSpc>
              <a:buFont typeface="Wingdings" pitchFamily="2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it-IT" sz="2000" smtClean="0">
              <a:solidFill>
                <a:srgbClr val="000000"/>
              </a:solidFill>
            </a:endParaRPr>
          </a:p>
          <a:p>
            <a:pPr algn="just" eaLnBrk="1" hangingPunct="1">
              <a:lnSpc>
                <a:spcPct val="160000"/>
              </a:lnSpc>
              <a:buFont typeface="Wingdings" pitchFamily="2" charset="2"/>
              <a:buBlip>
                <a:blip r:embed="rId4"/>
              </a:buBlip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z="2000" smtClean="0">
                <a:solidFill>
                  <a:srgbClr val="000000"/>
                </a:solidFill>
              </a:rPr>
              <a:t>PROCEDIBILITA': </a:t>
            </a:r>
            <a:r>
              <a:rPr lang="it-IT" sz="2000" b="1" smtClean="0">
                <a:solidFill>
                  <a:srgbClr val="000000"/>
                </a:solidFill>
              </a:rPr>
              <a:t>d'ufficio</a:t>
            </a:r>
            <a:r>
              <a:rPr lang="it-IT" sz="2000" smtClean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B2B78C-7D26-4B20-AAC8-C0AC5D5A0049}" type="slidenum">
              <a:rPr lang="en-GB"/>
              <a:pPr>
                <a:defRPr/>
              </a:pPr>
              <a:t>3</a:t>
            </a:fld>
            <a:endParaRPr lang="en-GB"/>
          </a:p>
        </p:txBody>
      </p:sp>
      <p:sp>
        <p:nvSpPr>
          <p:cNvPr id="5" name="Segnaposto numero diapositiva 5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lnSpc>
                <a:spcPct val="7000"/>
              </a:lnSpc>
              <a:buClr>
                <a:srgbClr val="FFFFFF"/>
              </a:buClr>
              <a:buSzPct val="100000"/>
              <a:buFont typeface="Arial" charset="0"/>
              <a:buNone/>
              <a:defRPr/>
            </a:pPr>
            <a:fld id="{A1FF5591-1C2F-412F-B1D3-37CAF6C4E811}" type="slidenum">
              <a:rPr lang="en-GB" sz="1200">
                <a:solidFill>
                  <a:schemeClr val="accent1">
                    <a:shade val="75000"/>
                  </a:schemeClr>
                </a:solidFill>
                <a:latin typeface="Arial" charset="0"/>
              </a:rPr>
              <a:pPr algn="r">
                <a:lnSpc>
                  <a:spcPct val="7000"/>
                </a:lnSpc>
                <a:buClr>
                  <a:srgbClr val="FFFFFF"/>
                </a:buClr>
                <a:buSzPct val="100000"/>
                <a:buFont typeface="Arial" charset="0"/>
                <a:buNone/>
                <a:defRPr/>
              </a:pPr>
              <a:t>3</a:t>
            </a:fld>
            <a:endParaRPr lang="en-GB" sz="1200">
              <a:solidFill>
                <a:schemeClr val="accent1">
                  <a:shade val="75000"/>
                </a:schemeClr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234</Words>
  <Application>Microsoft Office PowerPoint</Application>
  <PresentationFormat>Presentazione su schermo (4:3)</PresentationFormat>
  <Paragraphs>38</Paragraphs>
  <Slides>3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10" baseType="lpstr">
      <vt:lpstr>Arial</vt:lpstr>
      <vt:lpstr>Calibri</vt:lpstr>
      <vt:lpstr>StarSymbol</vt:lpstr>
      <vt:lpstr>Times New Roman</vt:lpstr>
      <vt:lpstr>Wingdings</vt:lpstr>
      <vt:lpstr>Wingdings 2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DIRITTO INDUSTRIALE</dc:title>
  <dc:creator>wedding</dc:creator>
  <cp:lastModifiedBy>ely</cp:lastModifiedBy>
  <cp:revision>16</cp:revision>
  <dcterms:created xsi:type="dcterms:W3CDTF">2015-06-24T08:19:50Z</dcterms:created>
  <dcterms:modified xsi:type="dcterms:W3CDTF">2016-03-20T18:06:21Z</dcterms:modified>
</cp:coreProperties>
</file>